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przesunąć slajd</a:t>
            </a: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26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26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26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26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F53BBD2-D356-4AAB-87E0-7434E615D529}" type="slidenum">
              <a:rPr lang="pl-PL" sz="1400" b="0" strike="noStrike" spc="-1">
                <a:latin typeface="Times New Roman"/>
              </a:rPr>
              <a:pPr algn="r"/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9BEA09B-C440-47DC-BFF4-4A6267F02C05}" type="slidenum">
              <a:rPr lang="pl-PL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pPr>
                <a:lnSpc>
                  <a:spcPct val="100000"/>
                </a:lnSpc>
              </a:pPr>
              <a:t>12</a:t>
            </a:fld>
            <a:endParaRPr lang="pl-PL" sz="1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</p:spPr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E1221E2-5564-46FC-AECB-033CE861EBD5}" type="slidenum">
              <a:rPr lang="pl-PL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pPr>
                <a:lnSpc>
                  <a:spcPct val="100000"/>
                </a:lnSpc>
              </a:pPr>
              <a:t>25</a:t>
            </a:fld>
            <a:endParaRPr lang="pl-PL" sz="1400" b="0" strike="noStrike" spc="-1">
              <a:latin typeface="Arial"/>
            </a:endParaRPr>
          </a:p>
        </p:txBody>
      </p:sp>
      <p:sp>
        <p:nvSpPr>
          <p:cNvPr id="32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</p:spPr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-9360" y="-7200"/>
            <a:ext cx="9161640" cy="104004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4381560" y="-7200"/>
            <a:ext cx="4761000" cy="63684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59400" y="421560"/>
            <a:ext cx="9202320" cy="1085040"/>
            <a:chOff x="-59400" y="421560"/>
            <a:chExt cx="9202320" cy="1085040"/>
          </a:xfrm>
        </p:grpSpPr>
        <p:sp>
          <p:nvSpPr>
            <p:cNvPr id="3" name="CustomShape 4"/>
            <p:cNvSpPr/>
            <p:nvPr/>
          </p:nvSpPr>
          <p:spPr>
            <a:xfrm rot="164400">
              <a:off x="-48960" y="640080"/>
              <a:ext cx="9161640" cy="6476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 rot="164400">
              <a:off x="-38520" y="714240"/>
              <a:ext cx="9174240" cy="52884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9360" y="-7200"/>
            <a:ext cx="9161640" cy="104004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4381560" y="-7200"/>
            <a:ext cx="4761000" cy="63684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5" name="Group 3"/>
          <p:cNvGrpSpPr/>
          <p:nvPr/>
        </p:nvGrpSpPr>
        <p:grpSpPr>
          <a:xfrm>
            <a:off x="-59400" y="421560"/>
            <a:ext cx="9202320" cy="1085040"/>
            <a:chOff x="-59400" y="421560"/>
            <a:chExt cx="9202320" cy="1085040"/>
          </a:xfrm>
        </p:grpSpPr>
        <p:sp>
          <p:nvSpPr>
            <p:cNvPr id="46" name="CustomShape 4"/>
            <p:cNvSpPr/>
            <p:nvPr/>
          </p:nvSpPr>
          <p:spPr>
            <a:xfrm rot="164400">
              <a:off x="-48960" y="640080"/>
              <a:ext cx="9161640" cy="6476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5"/>
            <p:cNvSpPr/>
            <p:nvPr/>
          </p:nvSpPr>
          <p:spPr>
            <a:xfrm rot="164400">
              <a:off x="-38520" y="714240"/>
              <a:ext cx="9174240" cy="52884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-9360" y="-7200"/>
            <a:ext cx="9161640" cy="104004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4381560" y="-7200"/>
            <a:ext cx="4761000" cy="63684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8" name="Group 3"/>
          <p:cNvGrpSpPr/>
          <p:nvPr/>
        </p:nvGrpSpPr>
        <p:grpSpPr>
          <a:xfrm>
            <a:off x="-59400" y="421560"/>
            <a:ext cx="9202320" cy="1085040"/>
            <a:chOff x="-59400" y="421560"/>
            <a:chExt cx="9202320" cy="1085040"/>
          </a:xfrm>
        </p:grpSpPr>
        <p:sp>
          <p:nvSpPr>
            <p:cNvPr id="89" name="CustomShape 4"/>
            <p:cNvSpPr/>
            <p:nvPr/>
          </p:nvSpPr>
          <p:spPr>
            <a:xfrm rot="164400">
              <a:off x="-48960" y="640080"/>
              <a:ext cx="9161640" cy="6476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5"/>
            <p:cNvSpPr/>
            <p:nvPr/>
          </p:nvSpPr>
          <p:spPr>
            <a:xfrm rot="164400">
              <a:off x="-38520" y="714240"/>
              <a:ext cx="9174240" cy="52884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-9360" y="-7200"/>
            <a:ext cx="9161640" cy="104004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4381560" y="-7200"/>
            <a:ext cx="4761000" cy="63684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1" name="Group 3"/>
          <p:cNvGrpSpPr/>
          <p:nvPr/>
        </p:nvGrpSpPr>
        <p:grpSpPr>
          <a:xfrm>
            <a:off x="-59400" y="421560"/>
            <a:ext cx="9202320" cy="1085040"/>
            <a:chOff x="-59400" y="421560"/>
            <a:chExt cx="9202320" cy="1085040"/>
          </a:xfrm>
        </p:grpSpPr>
        <p:sp>
          <p:nvSpPr>
            <p:cNvPr id="132" name="CustomShape 4"/>
            <p:cNvSpPr/>
            <p:nvPr/>
          </p:nvSpPr>
          <p:spPr>
            <a:xfrm rot="164400">
              <a:off x="-48960" y="640080"/>
              <a:ext cx="9161640" cy="6476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5"/>
            <p:cNvSpPr/>
            <p:nvPr/>
          </p:nvSpPr>
          <p:spPr>
            <a:xfrm rot="164400">
              <a:off x="-38520" y="714240"/>
              <a:ext cx="9174240" cy="52884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-9360" y="-7200"/>
            <a:ext cx="9161640" cy="104004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4381560" y="-7200"/>
            <a:ext cx="4761000" cy="63684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4" name="Group 3"/>
          <p:cNvGrpSpPr/>
          <p:nvPr/>
        </p:nvGrpSpPr>
        <p:grpSpPr>
          <a:xfrm>
            <a:off x="-59400" y="421560"/>
            <a:ext cx="9202320" cy="1085040"/>
            <a:chOff x="-59400" y="421560"/>
            <a:chExt cx="9202320" cy="1085040"/>
          </a:xfrm>
        </p:grpSpPr>
        <p:sp>
          <p:nvSpPr>
            <p:cNvPr id="175" name="CustomShape 4"/>
            <p:cNvSpPr/>
            <p:nvPr/>
          </p:nvSpPr>
          <p:spPr>
            <a:xfrm rot="164400">
              <a:off x="-48960" y="640080"/>
              <a:ext cx="9161640" cy="6476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5"/>
            <p:cNvSpPr/>
            <p:nvPr/>
          </p:nvSpPr>
          <p:spPr>
            <a:xfrm rot="164400">
              <a:off x="-38520" y="714240"/>
              <a:ext cx="9174240" cy="52884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-9360" y="-7200"/>
            <a:ext cx="9161640" cy="104004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"/>
          <p:cNvSpPr/>
          <p:nvPr/>
        </p:nvSpPr>
        <p:spPr>
          <a:xfrm>
            <a:off x="4381560" y="-7200"/>
            <a:ext cx="4761000" cy="63684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7" name="Group 3"/>
          <p:cNvGrpSpPr/>
          <p:nvPr/>
        </p:nvGrpSpPr>
        <p:grpSpPr>
          <a:xfrm>
            <a:off x="-59400" y="421560"/>
            <a:ext cx="9202320" cy="1085040"/>
            <a:chOff x="-59400" y="421560"/>
            <a:chExt cx="9202320" cy="1085040"/>
          </a:xfrm>
        </p:grpSpPr>
        <p:sp>
          <p:nvSpPr>
            <p:cNvPr id="218" name="CustomShape 4"/>
            <p:cNvSpPr/>
            <p:nvPr/>
          </p:nvSpPr>
          <p:spPr>
            <a:xfrm rot="164400">
              <a:off x="-48960" y="640080"/>
              <a:ext cx="9161640" cy="6476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5"/>
            <p:cNvSpPr/>
            <p:nvPr/>
          </p:nvSpPr>
          <p:spPr>
            <a:xfrm rot="164400">
              <a:off x="-38520" y="714240"/>
              <a:ext cx="9174240" cy="52884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  <p:sp>
        <p:nvSpPr>
          <p:cNvPr id="222" name="PlaceHolder 8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6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Jakość wody źródlanej i  w stawie w Niekłaniu ?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Aft>
                <a:spcPts val="1417"/>
              </a:spcAft>
              <a:tabLst>
                <a:tab pos="0" algn="l"/>
              </a:tabLst>
            </a:pPr>
            <a:r>
              <a:rPr lang="pl-PL" sz="2600" b="1" strike="noStrike" spc="-1">
                <a:solidFill>
                  <a:srgbClr val="8B8B8B"/>
                </a:solidFill>
                <a:latin typeface="Constantia"/>
                <a:ea typeface="Microsoft YaHei"/>
              </a:rPr>
              <a:t>Projekt badawczy realizowany w ramach </a:t>
            </a:r>
            <a:endParaRPr lang="pl-PL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  <a:tabLst>
                <a:tab pos="0" algn="l"/>
              </a:tabLst>
            </a:pPr>
            <a:r>
              <a:rPr lang="pl-PL" sz="2600" b="1" strike="noStrike" spc="-1">
                <a:solidFill>
                  <a:srgbClr val="8B8B8B"/>
                </a:solidFill>
                <a:latin typeface="Constantia"/>
                <a:ea typeface="Microsoft YaHei"/>
              </a:rPr>
              <a:t>Zajęć Rozwijających Kreatywność</a:t>
            </a:r>
            <a:endParaRPr lang="pl-PL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  <a:tabLst>
                <a:tab pos="0" algn="l"/>
              </a:tabLst>
            </a:pPr>
            <a:endParaRPr lang="pl-PL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0" y="704880"/>
            <a:ext cx="82285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Badanie zawartości chlorków </a:t>
            </a:r>
            <a:r>
              <a:t/>
            </a:r>
            <a:br/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w wodzie</a:t>
            </a:r>
            <a:endParaRPr lang="pl-PL" sz="5000" b="0" strike="noStrike" spc="-1">
              <a:latin typeface="Arial"/>
            </a:endParaRPr>
          </a:p>
        </p:txBody>
      </p:sp>
      <p:graphicFrame>
        <p:nvGraphicFramePr>
          <p:cNvPr id="284" name="Table 2"/>
          <p:cNvGraphicFramePr/>
          <p:nvPr/>
        </p:nvGraphicFramePr>
        <p:xfrm>
          <a:off x="1714320" y="2857320"/>
          <a:ext cx="6350040" cy="3256920"/>
        </p:xfrm>
        <a:graphic>
          <a:graphicData uri="http://schemas.openxmlformats.org/drawingml/2006/table">
            <a:tbl>
              <a:tblPr/>
              <a:tblGrid>
                <a:gridCol w="3214440"/>
                <a:gridCol w="3135600"/>
              </a:tblGrid>
              <a:tr h="158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Woda ze stawu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Woda źródlana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67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160 mg/l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50 mg/l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457200" y="70416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Część doświadczalna</a:t>
            </a:r>
            <a:endParaRPr lang="pl-PL" sz="4000" b="0" strike="noStrike" spc="-1">
              <a:latin typeface="Arial"/>
            </a:endParaRPr>
          </a:p>
        </p:txBody>
      </p:sp>
      <p:pic>
        <p:nvPicPr>
          <p:cNvPr id="286" name="Picture 2" descr="C:\Users\piotr\Desktop\20211126_132025.jpg"/>
          <p:cNvPicPr/>
          <p:nvPr/>
        </p:nvPicPr>
        <p:blipFill>
          <a:blip r:embed="rId2" cstate="print"/>
          <a:stretch/>
        </p:blipFill>
        <p:spPr>
          <a:xfrm rot="5400000">
            <a:off x="1999080" y="2517840"/>
            <a:ext cx="4142160" cy="31064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0" y="704880"/>
            <a:ext cx="82285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Warto wiedzieć</a:t>
            </a:r>
            <a:r>
              <a:rPr lang="pl-PL" sz="5400" b="0" strike="noStrike" spc="-1">
                <a:solidFill>
                  <a:srgbClr val="04617B"/>
                </a:solidFill>
                <a:latin typeface="Calibri (Nagłówki)"/>
                <a:ea typeface="Microsoft YaHei"/>
              </a:rPr>
              <a:t>:</a:t>
            </a:r>
            <a:endParaRPr lang="pl-PL" sz="5400" b="0" strike="noStrike" spc="-1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0" y="1556640"/>
            <a:ext cx="8891280" cy="47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Przy ocenie zawartości chlorków w wodzie istotne jest ustalenie ich pochodzenia, to znaczy czy są one pochodzenia naturalnego, czy tez ich obecność jest wynikiem zanieczyszczenia wody. W tym ostatnim przypadku jonom chlorkowym towarzyszą znaczne ilości związków azotowych.</a:t>
            </a:r>
            <a:endParaRPr lang="pl-PL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Wysokie stężenie jonów chlorkowych zwiększa korozyjność wody. Stężenie chlorków powyżej 250 mg/l jest szkodliwe dla roślin. Według wymagań sanitarno-epidemiologicznych, zawartość chlorków w wodzie do picia nie powinna przekraczać 250 mg/l, jeżeli są to chlorki pochodzenia naturalnego. Chlorki innego pochodzenia czynią wodę nieprzydatną do picia.</a:t>
            </a:r>
            <a:endParaRPr lang="pl-PL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0" y="704880"/>
            <a:ext cx="82285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Badanie zawartości azotanów(V) w wodzie</a:t>
            </a:r>
            <a:endParaRPr lang="pl-PL" sz="5000" b="0" strike="noStrike" spc="-1">
              <a:latin typeface="Arial"/>
            </a:endParaRPr>
          </a:p>
        </p:txBody>
      </p:sp>
      <p:graphicFrame>
        <p:nvGraphicFramePr>
          <p:cNvPr id="290" name="Table 2"/>
          <p:cNvGraphicFramePr/>
          <p:nvPr/>
        </p:nvGraphicFramePr>
        <p:xfrm>
          <a:off x="467640" y="2709000"/>
          <a:ext cx="8429400" cy="2214360"/>
        </p:xfrm>
        <a:graphic>
          <a:graphicData uri="http://schemas.openxmlformats.org/drawingml/2006/table">
            <a:tbl>
              <a:tblPr/>
              <a:tblGrid>
                <a:gridCol w="4214520"/>
                <a:gridCol w="4214880"/>
              </a:tblGrid>
              <a:tr h="1107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Woda ze stawu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Woda  źródlana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107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8,86mg/l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4,43mg/l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457200" y="70416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Część doświadczalna</a:t>
            </a:r>
            <a:endParaRPr lang="pl-PL" sz="4000" b="0" strike="noStrike" spc="-1">
              <a:latin typeface="Arial"/>
            </a:endParaRPr>
          </a:p>
        </p:txBody>
      </p:sp>
      <p:pic>
        <p:nvPicPr>
          <p:cNvPr id="292" name="Picture 2" descr="C:\Users\piotr\Desktop\20211104_151410.jpg"/>
          <p:cNvPicPr/>
          <p:nvPr/>
        </p:nvPicPr>
        <p:blipFill>
          <a:blip r:embed="rId2"/>
          <a:stretch/>
        </p:blipFill>
        <p:spPr>
          <a:xfrm rot="5400000">
            <a:off x="1885680" y="2472120"/>
            <a:ext cx="4353840" cy="32652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0" y="704880"/>
            <a:ext cx="82285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Warto wiedzieć</a:t>
            </a: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: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0" y="1935000"/>
            <a:ext cx="8228520" cy="43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Najwyższe stężenia azotanów(V) notuje się od stycznia do maja,  zaś w okresie intensywnego wzrostu roślin stężenie azotanów(V) wyraźnie zmniejsza się.</a:t>
            </a:r>
            <a:endParaRPr lang="pl-PL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Bezpieczna ilość azotanów(V) powinna być &lt;50mg/l zaś azotanów (III) &lt;0,5mg/l</a:t>
            </a:r>
            <a:endParaRPr lang="pl-PL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0" y="428760"/>
            <a:ext cx="8256960" cy="14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Badanie zawartości żelaza w wodzie</a:t>
            </a:r>
            <a:endParaRPr lang="pl-PL" sz="5000" b="0" strike="noStrike" spc="-1">
              <a:latin typeface="Arial"/>
            </a:endParaRPr>
          </a:p>
        </p:txBody>
      </p:sp>
      <p:graphicFrame>
        <p:nvGraphicFramePr>
          <p:cNvPr id="296" name="Table 2"/>
          <p:cNvGraphicFramePr/>
          <p:nvPr/>
        </p:nvGraphicFramePr>
        <p:xfrm>
          <a:off x="467640" y="2565000"/>
          <a:ext cx="8229600" cy="220788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103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Woda ze stawu</a:t>
                      </a:r>
                      <a:endParaRPr lang="pl-PL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Woda  źródlana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104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3 </a:t>
                      </a:r>
                      <a:r>
                        <a:rPr lang="pl-PL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mg/l</a:t>
                      </a:r>
                      <a:endParaRPr lang="pl-PL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&lt;</a:t>
                      </a:r>
                      <a:r>
                        <a:rPr lang="pl-PL" sz="1800" b="0" strike="noStrike" spc="-1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  <a:r>
                        <a:rPr lang="pl-PL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mg/l</a:t>
                      </a:r>
                      <a:endParaRPr lang="pl-PL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Część doświadczalna</a:t>
            </a:r>
            <a:endParaRPr lang="pl-PL" sz="4000" b="0" strike="noStrike" spc="-1">
              <a:latin typeface="Arial"/>
            </a:endParaRPr>
          </a:p>
        </p:txBody>
      </p:sp>
      <p:pic>
        <p:nvPicPr>
          <p:cNvPr id="298" name="Picture 3" descr="C:\Users\piotr\Desktop\20211116_135810.jpg"/>
          <p:cNvPicPr/>
          <p:nvPr/>
        </p:nvPicPr>
        <p:blipFill>
          <a:blip r:embed="rId2"/>
          <a:stretch/>
        </p:blipFill>
        <p:spPr>
          <a:xfrm rot="5400000">
            <a:off x="1754280" y="2327760"/>
            <a:ext cx="4444920" cy="33336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0" y="704880"/>
            <a:ext cx="82285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Warto wiedzieć: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0" y="1935000"/>
            <a:ext cx="8228520" cy="43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800" strike="noStrike" spc="-1" dirty="0">
                <a:solidFill>
                  <a:srgbClr val="000000"/>
                </a:solidFill>
                <a:ea typeface="Microsoft YaHei"/>
              </a:rPr>
              <a:t>Ogólnie, wody powierzchniowe zawierają około 1 mg/l  żelaza lub więcej w wyniku działania przemysłu</a:t>
            </a:r>
            <a:r>
              <a:rPr lang="pl-PL" sz="2800" strike="noStrike" spc="-1" dirty="0" smtClean="0">
                <a:solidFill>
                  <a:srgbClr val="000000"/>
                </a:solidFill>
                <a:ea typeface="Microsoft YaHei"/>
              </a:rPr>
              <a:t>.</a:t>
            </a: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800" dirty="0" smtClean="0"/>
              <a:t>Dopuszczalne stężenie żelaza w wodzie do picia i na potrzeby gospodarcze nie może przekraczać 0,5 mg/l </a:t>
            </a:r>
            <a:endParaRPr lang="pl-PL" sz="2800" strike="noStrike" spc="-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428760" y="357120"/>
            <a:ext cx="8256960" cy="14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Badanie zawartości fosforanów(V) w wodzie</a:t>
            </a:r>
            <a:endParaRPr lang="pl-PL" sz="5000" b="0" strike="noStrike" spc="-1">
              <a:latin typeface="Arial"/>
            </a:endParaRPr>
          </a:p>
        </p:txBody>
      </p:sp>
      <p:graphicFrame>
        <p:nvGraphicFramePr>
          <p:cNvPr id="302" name="Table 2"/>
          <p:cNvGraphicFramePr/>
          <p:nvPr/>
        </p:nvGraphicFramePr>
        <p:xfrm>
          <a:off x="928800" y="2786040"/>
          <a:ext cx="6786360" cy="2077200"/>
        </p:xfrm>
        <a:graphic>
          <a:graphicData uri="http://schemas.openxmlformats.org/drawingml/2006/table">
            <a:tbl>
              <a:tblPr/>
              <a:tblGrid>
                <a:gridCol w="3436920"/>
                <a:gridCol w="3349440"/>
              </a:tblGrid>
              <a:tr h="1012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Woda ze stawu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Woda ze źródełka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064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4 mg/l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 mg/l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57200" y="70416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Cele projektu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457200" y="1935360"/>
            <a:ext cx="8228160" cy="438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71680" indent="-570600">
              <a:lnSpc>
                <a:spcPct val="100000"/>
              </a:lnSpc>
              <a:buClr>
                <a:srgbClr val="04617B"/>
              </a:buClr>
              <a:buSzPct val="45000"/>
              <a:buFont typeface="Wingdings" charset="2"/>
              <a:buChar char=""/>
            </a:pPr>
            <a:r>
              <a:rPr lang="pl-PL" sz="44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uzyskanie informacji na temat stanu czystości wód naturalnych w najbliższym otoczeniu</a:t>
            </a:r>
            <a:endParaRPr lang="pl-PL" sz="4400" b="0" strike="noStrike" spc="-1">
              <a:latin typeface="Arial"/>
            </a:endParaRPr>
          </a:p>
          <a:p>
            <a:pPr marL="571680" indent="-570600">
              <a:lnSpc>
                <a:spcPct val="100000"/>
              </a:lnSpc>
              <a:buClr>
                <a:srgbClr val="04617B"/>
              </a:buClr>
              <a:buSzPct val="45000"/>
              <a:buFont typeface="Wingdings" charset="2"/>
              <a:buChar char=""/>
            </a:pPr>
            <a:r>
              <a:rPr lang="pl-PL" sz="44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 promocja wody pitnej wśród mieszkańców</a:t>
            </a:r>
            <a:endParaRPr lang="pl-PL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457200" y="70416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Część doświadczalna</a:t>
            </a:r>
            <a:endParaRPr lang="pl-PL" sz="4000" b="0" strike="noStrike" spc="-1">
              <a:latin typeface="Arial"/>
            </a:endParaRPr>
          </a:p>
        </p:txBody>
      </p:sp>
      <p:pic>
        <p:nvPicPr>
          <p:cNvPr id="304" name="Picture 2" descr="C:\Users\piotr\Desktop\20211104_151359.jpg"/>
          <p:cNvPicPr/>
          <p:nvPr/>
        </p:nvPicPr>
        <p:blipFill>
          <a:blip r:embed="rId2"/>
          <a:stretch/>
        </p:blipFill>
        <p:spPr>
          <a:xfrm rot="5400000">
            <a:off x="1956600" y="2329920"/>
            <a:ext cx="4925520" cy="369396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0" y="260280"/>
            <a:ext cx="8228520" cy="115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Warto wiedzieć</a:t>
            </a: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: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0" y="1339920"/>
            <a:ext cx="8784000" cy="551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2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Fosforany występują powszechnie w środowisku. Ich źródłem są zanieczyszczenia pochodzenia rolniczego, ścieki i odpady przemysłowe i miejskie oraz przestarzałe procesy oczyszczania wody.</a:t>
            </a:r>
            <a:endParaRPr lang="pl-PL" sz="22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2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W warunkach naturalnego rozwoju ekosystemu wodnego poziom stężenia fosforu jest zwykle niski, ponieważ jest on wbudowywany  w krótkim czasie przez glony i rośliny wodne, czego wynikiem- przy nadmiarze fosforanów- jest tzw. zakwit glonów spowodowany ich gwałtownym wzrostem.</a:t>
            </a:r>
            <a:endParaRPr lang="pl-PL" sz="22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2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Duża zawartość fosforanów stymuluje rozwój organizmów fotosyntetycznych  powodując eutrofizację  jezior, rzek i stawów.</a:t>
            </a:r>
            <a:endParaRPr lang="pl-PL" sz="22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2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Stężenie całkowite fosforu w wodach nie zanieczyszczanych przez człowieka nie powinno zazwyczaj przekraczać 0,1mg/l.</a:t>
            </a:r>
            <a:endParaRPr lang="pl-PL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tabLst>
                <a:tab pos="0" algn="l"/>
              </a:tabLst>
            </a:pPr>
            <a:endParaRPr lang="pl-PL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0" y="549360"/>
            <a:ext cx="8228520" cy="12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Badanie zawartości siarczanów(IV) w wodzie.</a:t>
            </a:r>
            <a:endParaRPr lang="pl-PL" sz="5000" b="0" strike="noStrike" spc="-1">
              <a:latin typeface="Arial"/>
            </a:endParaRPr>
          </a:p>
        </p:txBody>
      </p:sp>
      <p:graphicFrame>
        <p:nvGraphicFramePr>
          <p:cNvPr id="308" name="Table 2"/>
          <p:cNvGraphicFramePr/>
          <p:nvPr/>
        </p:nvGraphicFramePr>
        <p:xfrm>
          <a:off x="467640" y="2853000"/>
          <a:ext cx="8229600" cy="18536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26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Woda ze stawu 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Woda ze źródlana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27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 mg/l </a:t>
                      </a:r>
                      <a:endParaRPr lang="pl-PL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 mg/l</a:t>
                      </a:r>
                      <a:endParaRPr lang="pl-PL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0" y="704880"/>
            <a:ext cx="82285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Warto wiedzieć: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0" y="1935000"/>
            <a:ext cx="8228520" cy="43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Badanie poziomu siarczanów(IV) ma duże znaczenie w monitorowaniu środowiska. Jony siarczanów(IV) są toksyczne dla organizmów wodnych, obniżają zawartość tlenu w wodzie, czyli zakłócają równowagę ekologiczną w jeziorach, rzekach, stawach.</a:t>
            </a:r>
            <a:endParaRPr lang="pl-PL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 Bezpieczna ilość nie powinna przekraczać 250mg/l</a:t>
            </a:r>
            <a:endParaRPr lang="pl-PL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0" y="1152360"/>
            <a:ext cx="9142920" cy="15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DYSKUSJA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0" y="2232000"/>
            <a:ext cx="9142920" cy="453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 Analizując wyniki badań stwierdzamy że:</a:t>
            </a:r>
            <a:endParaRPr lang="pl-PL" sz="5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79640" y="1124640"/>
            <a:ext cx="8640000" cy="50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l-PL" sz="2600" b="0" strike="noStrike" spc="-1" dirty="0">
                <a:solidFill>
                  <a:srgbClr val="000000"/>
                </a:solidFill>
                <a:latin typeface="Constantia"/>
                <a:ea typeface="Microsoft YaHei"/>
              </a:rPr>
              <a:t>Zawartość tlenu w stawie umożliwia życie organizmom nawet bardzo wymagającym(np. pstrąg ma wymagania 4mg/l), również woda ze źródełka zawiera dostateczną ilość tlenu, ponieważ minimalna ilość tlenu w wodzie pitnej nie powinna spaść poniżej 2mg/l,</a:t>
            </a:r>
            <a:endParaRPr lang="pl-PL" sz="2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l-PL" sz="2600" b="0" strike="noStrike" spc="-1" dirty="0">
                <a:solidFill>
                  <a:srgbClr val="000000"/>
                </a:solidFill>
                <a:latin typeface="Constantia"/>
                <a:ea typeface="Microsoft YaHei"/>
              </a:rPr>
              <a:t>Woda w stawie </a:t>
            </a:r>
            <a:r>
              <a:rPr lang="pl-PL" sz="2600" spc="-1" dirty="0" smtClean="0">
                <a:solidFill>
                  <a:srgbClr val="000000"/>
                </a:solidFill>
                <a:latin typeface="Constantia"/>
                <a:ea typeface="Microsoft YaHei"/>
              </a:rPr>
              <a:t>i źródlana jest</a:t>
            </a:r>
            <a:r>
              <a:rPr lang="pl-PL" sz="2600" b="0" strike="noStrike" spc="-1" dirty="0" smtClean="0">
                <a:solidFill>
                  <a:srgbClr val="000000"/>
                </a:solidFill>
                <a:latin typeface="Constantia"/>
                <a:ea typeface="Microsoft YaHei"/>
              </a:rPr>
              <a:t> </a:t>
            </a:r>
            <a:r>
              <a:rPr lang="pl-PL" sz="2600" b="0" strike="noStrike" spc="-1" dirty="0">
                <a:solidFill>
                  <a:srgbClr val="000000"/>
                </a:solidFill>
                <a:latin typeface="Constantia"/>
                <a:ea typeface="Microsoft YaHei"/>
              </a:rPr>
              <a:t>miękka, czyli w gospodarstwie domowym nie przyczynia się do powstawania </a:t>
            </a:r>
            <a:r>
              <a:rPr lang="pl-PL" sz="2600" b="0" strike="noStrike" spc="-1" dirty="0" smtClean="0">
                <a:solidFill>
                  <a:srgbClr val="000000"/>
                </a:solidFill>
                <a:latin typeface="Constantia"/>
                <a:ea typeface="Microsoft YaHei"/>
              </a:rPr>
              <a:t>kamienia np. w czajniku,</a:t>
            </a:r>
            <a:endParaRPr lang="pl-PL" sz="2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l-PL" sz="2600" b="0" strike="noStrike" spc="-1" dirty="0">
                <a:solidFill>
                  <a:srgbClr val="000000"/>
                </a:solidFill>
                <a:latin typeface="Constantia"/>
                <a:ea typeface="Microsoft YaHei"/>
              </a:rPr>
              <a:t>Stężenie chlorków  wskazuje, że są  pochodzenia naturalnego. W stawie nie zagrażają życiu organizmom, a   woda źródlana jest zdatna do picia,</a:t>
            </a:r>
            <a:endParaRPr lang="pl-PL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285480" y="731880"/>
            <a:ext cx="8714520" cy="59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l-PL" sz="2600" b="0" strike="noStrike" spc="-1" dirty="0">
                <a:solidFill>
                  <a:srgbClr val="000000"/>
                </a:solidFill>
                <a:latin typeface="Constantia"/>
                <a:ea typeface="Microsoft YaHei"/>
              </a:rPr>
              <a:t>Woda w stawie i źródełku pod względem zawartości azotanów(V) jest bezpieczna, uzasadnieniem jest to, że  głównym  źródłem azotanów(V) jest rolnictwo, które u nas nie jest rozwinięte,</a:t>
            </a:r>
            <a:endParaRPr lang="pl-PL" sz="2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l-PL" sz="2600" b="0" strike="noStrike" spc="-1" dirty="0">
                <a:solidFill>
                  <a:srgbClr val="000000"/>
                </a:solidFill>
                <a:latin typeface="Constantia"/>
                <a:ea typeface="Microsoft YaHei"/>
              </a:rPr>
              <a:t>Zawartość </a:t>
            </a: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żelaza </a:t>
            </a:r>
            <a:r>
              <a:rPr lang="pl-PL" sz="2600" b="0" strike="noStrike" spc="-1" smtClean="0">
                <a:solidFill>
                  <a:srgbClr val="000000"/>
                </a:solidFill>
                <a:latin typeface="Constantia"/>
                <a:ea typeface="Microsoft YaHei"/>
              </a:rPr>
              <a:t> podwyższona </a:t>
            </a:r>
            <a:r>
              <a:rPr lang="pl-PL" sz="2600" spc="-1" dirty="0" smtClean="0">
                <a:solidFill>
                  <a:srgbClr val="000000"/>
                </a:solidFill>
                <a:latin typeface="Constantia"/>
                <a:ea typeface="Microsoft YaHei"/>
              </a:rPr>
              <a:t>w wodzie w stawie, a w źródlanej </a:t>
            </a:r>
            <a:r>
              <a:rPr lang="pl-PL" sz="2600" spc="-1" smtClean="0">
                <a:solidFill>
                  <a:srgbClr val="000000"/>
                </a:solidFill>
                <a:latin typeface="Constantia"/>
                <a:ea typeface="Microsoft YaHei"/>
              </a:rPr>
              <a:t>w normie,</a:t>
            </a:r>
            <a:endParaRPr lang="pl-PL" sz="2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l-PL" sz="2600" b="0" strike="noStrike" spc="-1" dirty="0">
                <a:solidFill>
                  <a:srgbClr val="000000"/>
                </a:solidFill>
                <a:latin typeface="Constantia"/>
                <a:ea typeface="Microsoft YaHei"/>
              </a:rPr>
              <a:t>Zawartość fosforanów(V) sprzyja rozwojowi głównie glonów i roślin, </a:t>
            </a:r>
            <a:r>
              <a:rPr lang="pl-PL" sz="2600" b="0" strike="noStrike" spc="-1" dirty="0" smtClean="0">
                <a:solidFill>
                  <a:srgbClr val="000000"/>
                </a:solidFill>
                <a:latin typeface="Constantia"/>
                <a:ea typeface="Microsoft YaHei"/>
              </a:rPr>
              <a:t> </a:t>
            </a:r>
            <a:r>
              <a:rPr lang="pl-PL" sz="2600" b="0" strike="noStrike" spc="-1" dirty="0">
                <a:solidFill>
                  <a:srgbClr val="000000"/>
                </a:solidFill>
                <a:latin typeface="Constantia"/>
                <a:ea typeface="Microsoft YaHei"/>
              </a:rPr>
              <a:t>powoduje </a:t>
            </a:r>
            <a:r>
              <a:rPr lang="pl-PL" sz="2600" b="0" strike="noStrike" spc="-1" dirty="0" smtClean="0">
                <a:solidFill>
                  <a:srgbClr val="000000"/>
                </a:solidFill>
                <a:latin typeface="Constantia"/>
                <a:ea typeface="Microsoft YaHei"/>
              </a:rPr>
              <a:t>eutrofizację </a:t>
            </a:r>
            <a:r>
              <a:rPr lang="pl-PL" sz="2600" b="0" strike="noStrike" spc="-1" dirty="0">
                <a:solidFill>
                  <a:srgbClr val="000000"/>
                </a:solidFill>
                <a:latin typeface="Constantia"/>
                <a:ea typeface="Microsoft YaHei"/>
              </a:rPr>
              <a:t>(</a:t>
            </a:r>
            <a:r>
              <a:rPr lang="pl-PL" sz="2600" b="0" strike="noStrike" spc="-1" dirty="0" smtClean="0">
                <a:solidFill>
                  <a:srgbClr val="000000"/>
                </a:solidFill>
                <a:latin typeface="Constantia"/>
                <a:ea typeface="Microsoft YaHei"/>
              </a:rPr>
              <a:t>zarastanie) </a:t>
            </a:r>
            <a:r>
              <a:rPr lang="pl-PL" sz="2600" b="0" strike="noStrike" spc="-1" dirty="0">
                <a:solidFill>
                  <a:srgbClr val="000000"/>
                </a:solidFill>
                <a:latin typeface="Constantia"/>
                <a:ea typeface="Microsoft YaHei"/>
              </a:rPr>
              <a:t>zbiorników wodnych. Dowodzi również, że źródłem zanieczyszczenia wody  jest człowiek,</a:t>
            </a:r>
            <a:endParaRPr lang="pl-PL" sz="2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l-PL" sz="2600" b="0" strike="noStrike" spc="-1" dirty="0">
                <a:solidFill>
                  <a:srgbClr val="000000"/>
                </a:solidFill>
                <a:latin typeface="Constantia"/>
                <a:ea typeface="Microsoft YaHei"/>
              </a:rPr>
              <a:t>Zawartość siarczanów(IV) nie obniża zawartości tlenu w wodzie i nie powoduje zakłócenia równowagi ekologicznej w stawie . </a:t>
            </a:r>
            <a:r>
              <a:rPr lang="pl-PL" sz="3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457200" y="70416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                Woda źródlana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4500720" y="1935000"/>
            <a:ext cx="4356720" cy="43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 tlenu – 6,5mg/l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chlorków – 50mg/l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azotanów (V) – 8,86mg/l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 żelaza  – 16mg/l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siarczanów (IV) – 5mg/l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fosforanów (V) – 1mg/l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Twardość wody – 114mg/CaCO3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pH wody – 6,0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tabLst>
                <a:tab pos="0" algn="l"/>
              </a:tabLst>
            </a:pP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tabLst>
                <a:tab pos="0" algn="l"/>
              </a:tabLst>
            </a:pPr>
            <a:endParaRPr lang="pl-PL" sz="2000" b="0" strike="noStrike" spc="-1">
              <a:latin typeface="Arial"/>
            </a:endParaRPr>
          </a:p>
        </p:txBody>
      </p:sp>
      <p:pic>
        <p:nvPicPr>
          <p:cNvPr id="318" name="Symbol zastępczy zawartości 4" descr="4AB20529-F03F-48D0-AAB5-986F54BF50A6.jpeg"/>
          <p:cNvPicPr/>
          <p:nvPr/>
        </p:nvPicPr>
        <p:blipFill>
          <a:blip r:embed="rId2"/>
          <a:stretch/>
        </p:blipFill>
        <p:spPr>
          <a:xfrm>
            <a:off x="939960" y="1935000"/>
            <a:ext cx="3072240" cy="4388400"/>
          </a:xfrm>
          <a:prstGeom prst="rect">
            <a:avLst/>
          </a:prstGeom>
          <a:ln w="38100">
            <a:solidFill>
              <a:schemeClr val="tx1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457200" y="70416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               Woda w stawie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4500720" y="1857240"/>
            <a:ext cx="4356720" cy="44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 tlenu – 4,0mg/l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chlorków – 160mg/l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azotanów (V) – 4,43mg/l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 żelaza  – 3mg/l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siarczanów (IV) – 10mg/l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Zawartość fosforanów (V) – 4mg/l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Twardość wody – 78mg/l</a:t>
            </a:r>
            <a:endParaRPr lang="pl-PL" sz="20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pH wody – 6-6,5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lang="pl-PL" sz="2000" b="0" strike="noStrike" spc="-1">
              <a:latin typeface="Arial"/>
            </a:endParaRPr>
          </a:p>
        </p:txBody>
      </p:sp>
      <p:pic>
        <p:nvPicPr>
          <p:cNvPr id="321" name="Symbol zastępczy zawartości 4" descr="0E75C028-9C62-4392-9BB0-5D22C6E324D4.jpeg"/>
          <p:cNvPicPr/>
          <p:nvPr/>
        </p:nvPicPr>
        <p:blipFill>
          <a:blip r:embed="rId2"/>
          <a:stretch/>
        </p:blipFill>
        <p:spPr>
          <a:xfrm>
            <a:off x="684360" y="1795320"/>
            <a:ext cx="3557880" cy="4388400"/>
          </a:xfrm>
          <a:prstGeom prst="rect">
            <a:avLst/>
          </a:prstGeom>
          <a:ln w="38100">
            <a:solidFill>
              <a:schemeClr val="tx1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0" y="836640"/>
            <a:ext cx="7850520" cy="23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Metodyka i materiał badań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395640" y="1700280"/>
            <a:ext cx="8136000" cy="374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36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Badaliśmy jakość wody pitnej</a:t>
            </a:r>
            <a:endParaRPr lang="pl-PL" sz="3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36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( źródlanej) i wody Czarnej Koneckiej w stawie w Niekłaniu Wielkim. Stan wód badaliśmy metodami chemicznymi, oceniając zawartość: tlenu , chlorków, azotanów(V), żelaza, fosforanów(V),  twardość wody i jej pH.</a:t>
            </a:r>
            <a:endParaRPr lang="pl-PL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0" y="704880"/>
            <a:ext cx="82285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Dziękujemy za uwagę!</a:t>
            </a:r>
            <a:endParaRPr lang="pl-PL" sz="5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107640" y="260640"/>
            <a:ext cx="9035280" cy="172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Badanie zawartości tlenu rozpuszczonego w wodzie ze stawu i źródlanej</a:t>
            </a:r>
            <a:endParaRPr lang="pl-PL" sz="5000" b="0" strike="noStrike" spc="-1">
              <a:latin typeface="Arial"/>
            </a:endParaRPr>
          </a:p>
        </p:txBody>
      </p:sp>
      <p:graphicFrame>
        <p:nvGraphicFramePr>
          <p:cNvPr id="272" name="Table 2"/>
          <p:cNvGraphicFramePr/>
          <p:nvPr/>
        </p:nvGraphicFramePr>
        <p:xfrm>
          <a:off x="1857240" y="3714840"/>
          <a:ext cx="4714560" cy="1714320"/>
        </p:xfrm>
        <a:graphic>
          <a:graphicData uri="http://schemas.openxmlformats.org/drawingml/2006/table">
            <a:tbl>
              <a:tblPr/>
              <a:tblGrid>
                <a:gridCol w="1584720"/>
                <a:gridCol w="1396800"/>
                <a:gridCol w="1733040"/>
              </a:tblGrid>
              <a:tr h="857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Temperatura wody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Staw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Źródło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7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Zimna woda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(14 °C)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4,0 mg/l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6,5 mg /l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457200" y="70416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Część doświadczalna</a:t>
            </a:r>
            <a:endParaRPr lang="pl-PL" sz="4000" b="0" strike="noStrike" spc="-1">
              <a:latin typeface="Arial"/>
            </a:endParaRPr>
          </a:p>
        </p:txBody>
      </p:sp>
      <p:pic>
        <p:nvPicPr>
          <p:cNvPr id="274" name="Picture 3" descr="C:\Users\piotr\Desktop\20211105_132259.jpg"/>
          <p:cNvPicPr/>
          <p:nvPr/>
        </p:nvPicPr>
        <p:blipFill>
          <a:blip r:embed="rId2"/>
          <a:stretch/>
        </p:blipFill>
        <p:spPr>
          <a:xfrm rot="5400000">
            <a:off x="2354400" y="2289960"/>
            <a:ext cx="4032000" cy="30236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0" y="704880"/>
            <a:ext cx="82285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Warto wiedzieć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0" y="1935000"/>
            <a:ext cx="8228520" cy="43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 Brak tlenu powoduje wystąpienie procesów beztlenowych, w wyniku których powstają substancje toksyczne niszczące życie w wodzie.</a:t>
            </a:r>
            <a:endParaRPr lang="pl-PL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 Woda pitna powinna zawierać przynajmniej 2 mg/l tlenu.</a:t>
            </a:r>
            <a:endParaRPr lang="pl-PL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 Do życia niektórych ryb, np. pstrągów, stężenie tlenu nie może spaść poniżej 4 mg/l.</a:t>
            </a:r>
            <a:endParaRPr lang="pl-PL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 Wody używane w systemach ciepłowniczych nie mogą zawierać więcej niż 10 mg/l tlenu.</a:t>
            </a:r>
            <a:endParaRPr lang="pl-PL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0" y="704880"/>
            <a:ext cx="82285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0" strike="noStrike" spc="-1">
                <a:solidFill>
                  <a:srgbClr val="04617B"/>
                </a:solidFill>
                <a:latin typeface="Calibri"/>
                <a:ea typeface="Microsoft YaHei"/>
              </a:rPr>
              <a:t>Badanie twardości wody:</a:t>
            </a:r>
            <a:endParaRPr lang="pl-PL" sz="5000" b="0" strike="noStrike" spc="-1">
              <a:latin typeface="Arial"/>
            </a:endParaRPr>
          </a:p>
        </p:txBody>
      </p:sp>
      <p:graphicFrame>
        <p:nvGraphicFramePr>
          <p:cNvPr id="278" name="Table 2"/>
          <p:cNvGraphicFramePr/>
          <p:nvPr/>
        </p:nvGraphicFramePr>
        <p:xfrm>
          <a:off x="683640" y="2421000"/>
          <a:ext cx="7776720" cy="3096000"/>
        </p:xfrm>
        <a:graphic>
          <a:graphicData uri="http://schemas.openxmlformats.org/drawingml/2006/table">
            <a:tbl>
              <a:tblPr/>
              <a:tblGrid>
                <a:gridCol w="3888360"/>
                <a:gridCol w="3888360"/>
              </a:tblGrid>
              <a:tr h="1031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Woda ze stawu 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Woda ze źródełka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031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78 mg/CaCO3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114 mg/CaCO3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03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Woda   miękka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Woda miękka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457200" y="70416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      Część doświadczalna</a:t>
            </a:r>
            <a:endParaRPr lang="pl-PL" sz="4000" b="0" strike="noStrike" spc="-1">
              <a:latin typeface="Arial"/>
            </a:endParaRPr>
          </a:p>
        </p:txBody>
      </p:sp>
      <p:pic>
        <p:nvPicPr>
          <p:cNvPr id="280" name="Picture 2" descr="C:\Users\piotr\Desktop\20211126_131044.jpg"/>
          <p:cNvPicPr/>
          <p:nvPr/>
        </p:nvPicPr>
        <p:blipFill>
          <a:blip r:embed="rId2" cstate="print"/>
          <a:stretch/>
        </p:blipFill>
        <p:spPr>
          <a:xfrm rot="5400000">
            <a:off x="1560600" y="2247480"/>
            <a:ext cx="4666320" cy="349956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0" y="704880"/>
            <a:ext cx="822852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5000" b="1" strike="noStrike" spc="-1">
                <a:solidFill>
                  <a:srgbClr val="04617B"/>
                </a:solidFill>
                <a:latin typeface="Calibri"/>
                <a:ea typeface="Microsoft YaHei"/>
              </a:rPr>
              <a:t>Warto wiedzieć:</a:t>
            </a:r>
            <a:endParaRPr lang="pl-PL" sz="5000" b="0" strike="noStrike" spc="-1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0" y="1935000"/>
            <a:ext cx="8228520" cy="43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 Za twardość wody odpowiedzialne są jony wapnia i magnezu.</a:t>
            </a:r>
            <a:endParaRPr lang="pl-PL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 Pomiar i kontrola twardości wody jest niezbędna dla prawidłowego zapobiegania powstawania kamienia i zapychania się rur.</a:t>
            </a:r>
            <a:endParaRPr lang="pl-PL" sz="2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19"/>
              </a:spcBef>
              <a:spcAft>
                <a:spcPts val="1417"/>
              </a:spcAft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Constantia"/>
                <a:ea typeface="Microsoft YaHei"/>
              </a:rPr>
              <a:t>Mitem jest, że twarda woda przyczynia się do powstawania kamieni w organizmie człowieka, faktem zaś, że dostarcza cennych minerałów -  jonów wapnia i magnezu.</a:t>
            </a:r>
            <a:endParaRPr lang="pl-PL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926</Words>
  <Application>LibreOffice/7.0.1.2$Windows_X86_64 LibreOffice_project/7cbcfc562f6eb6708b5ff7d7397325de9e764452</Application>
  <PresentationFormat>Pokaz na ekranie (4:3)</PresentationFormat>
  <Paragraphs>111</Paragraphs>
  <Slides>30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Office Theme</vt:lpstr>
      <vt:lpstr>Office Theme</vt:lpstr>
      <vt:lpstr>Office Theme</vt:lpstr>
      <vt:lpstr>Office Theme</vt:lpstr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Grupa projektowa biologiczno-chemiczna</dc:title>
  <dc:creator>Pracownia 207</dc:creator>
  <cp:lastModifiedBy>Piotr Telec</cp:lastModifiedBy>
  <cp:revision>46</cp:revision>
  <dcterms:modified xsi:type="dcterms:W3CDTF">2022-02-15T17:56:59Z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21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